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Connettore 1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e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e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5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484A6-8633-4FBE-9F2A-37D4BEB380B1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6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7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6C75EEB-6912-43AE-AD5A-2CC27336AAC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8876A-897B-41FE-ABDE-06A7EA5DF615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C1A89-3870-41DB-B58F-E4AE313FF75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Ovale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Ovale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3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3CE36-2466-47DB-8D7E-ADDFD540088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4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C2A8F-10B3-43B7-AE92-CEADA114ED03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C117B-4AFE-40F9-945C-C71C1ABE35A8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528E86-9F7E-4CD3-816F-BB3BB600F2F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e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e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" name="Segnaposto data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8C365-565A-471D-9EED-F505EEA4FB75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7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06FAAE8-D515-421F-8569-D0BE779E36D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ttore 1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6958-524C-480E-975B-14B7ED291713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7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7A769-4FA5-460E-8FB1-BA8AABF934B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ttore 1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Connettore 1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Ovale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e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18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FCF51-FA0E-42C9-9F50-ADA32594B1D5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9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AAE55984-A500-43F3-BAEA-DB4F937F706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03026-F58F-49DA-9541-E9C168D21970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8E6EF-8568-479E-BF52-CC0F32A566D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Rettangolo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Rettangolo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92E17-3ACC-4708-BA34-F39AB6D06A96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9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87896B6-1E56-4B89-A7E7-0B7E417B96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Connettore 1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Ovale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e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FF288BE-4F0E-473D-B850-C89FA81EB0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7" name="Segnaposto data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98EE4-7462-4C8B-813D-ABF0034FCACA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8" name="Segnaposto piè di pagina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Ovale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Ovale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8E104-9DDD-4BE4-B032-F103E2CD15A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7" name="Segnaposto data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3C7BD-2DAB-4C76-99CD-5C0BACBF4F32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18" name="Segnaposto piè di pagina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76A485-D10A-4F99-8160-40DD75345634}" type="datetimeFigureOut">
              <a:rPr lang="it-IT"/>
              <a:pPr>
                <a:defRPr/>
              </a:pPr>
              <a:t>30/10/2014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Ovale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Ovale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BDB051-92D9-4DB1-9DA6-F7E019404FD3}" type="slidenum">
              <a:rPr lang="it-IT"/>
              <a:pPr>
                <a:defRPr/>
              </a:pPr>
              <a:t>‹N›</a:t>
            </a:fld>
            <a:endParaRPr lang="it-IT"/>
          </a:p>
        </p:txBody>
      </p:sp>
      <p:sp>
        <p:nvSpPr>
          <p:cNvPr id="1038" name="Segnaposto titolo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39" name="Segnaposto testo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it/url?sa=i&amp;rct=j&amp;q=&amp;esrc=s&amp;source=images&amp;cd=&amp;cad=rja&amp;uact=8&amp;ved=0CAQQjRw&amp;url=http://www.iisdipopparozzi.it/corso-di-cucina-creativa-tra-tradizione-e-innovazione/&amp;ei=vx5SVNSfCtPLaK2sgPAP&amp;bvm=bv.78597519,d.d2s&amp;psig=AFQjCNFa0stzezPL5MI69uQUa6VvMwpeMA&amp;ust=1414754367227667" TargetMode="External"/><Relationship Id="rId2" Type="http://schemas.openxmlformats.org/officeDocument/2006/relationships/hyperlink" Target="https://www.google.it/url?sa=i&amp;rct=j&amp;q=&amp;esrc=s&amp;source=images&amp;cd=&amp;cad=rja&amp;uact=8&amp;ved=0CAcQjRw&amp;url=https://labuonascuola.gov.it/&amp;ei=gB5SVPiuIInaOLzugfgB&amp;bvm=bv.78597519,d.ZWU&amp;psig=AFQjCNEbm8oBRUkvPUBI0IVoeVXIKElCSw&amp;ust=141475429758710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it-IT" dirty="0" smtClean="0"/>
              <a:t>Istruzione e Formazione Professionale</a:t>
            </a:r>
            <a:endParaRPr lang="it-IT" dirty="0"/>
          </a:p>
        </p:txBody>
      </p:sp>
      <p:sp>
        <p:nvSpPr>
          <p:cNvPr id="13315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mtClean="0"/>
              <a:t>IeFP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smtClean="0">
              <a:solidFill>
                <a:srgbClr val="7B9899"/>
              </a:solidFill>
            </a:endParaRP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22250"/>
            <a:ext cx="6240462" cy="66357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- RL</a:t>
            </a:r>
          </a:p>
        </p:txBody>
      </p:sp>
      <p:sp>
        <p:nvSpPr>
          <p:cNvPr id="15363" name="Segnaposto contenuto 4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it-IT" smtClean="0"/>
          </a:p>
          <a:p>
            <a:endParaRPr lang="it-IT" smtClean="0"/>
          </a:p>
          <a:p>
            <a:r>
              <a:rPr lang="it-IT" smtClean="0"/>
              <a:t>Pari dignità – qualità in crescita</a:t>
            </a:r>
          </a:p>
          <a:p>
            <a:r>
              <a:rPr lang="it-IT" smtClean="0"/>
              <a:t>INVALSI e rilevazioni regionali: equivalenza di esiti </a:t>
            </a:r>
          </a:p>
          <a:p>
            <a:r>
              <a:rPr lang="it-IT" smtClean="0"/>
              <a:t>6 mesi: 80% trova lavoro</a:t>
            </a:r>
          </a:p>
          <a:p>
            <a:r>
              <a:rPr lang="it-IT" smtClean="0"/>
              <a:t>18% drop-out inseriti</a:t>
            </a:r>
          </a:p>
          <a:p>
            <a:r>
              <a:rPr lang="it-IT" smtClean="0"/>
              <a:t>Capacità di innovazione</a:t>
            </a:r>
          </a:p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-USP</a:t>
            </a:r>
          </a:p>
        </p:txBody>
      </p:sp>
      <p:sp>
        <p:nvSpPr>
          <p:cNvPr id="16387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it-IT" smtClean="0"/>
              <a:t>Sfatare la convinzione che la FP è per chi non è portato per gli studi: non esistono più mestieri che si imparano senza studio; il mondo del lavoro vuole persone flessibili, duttili, oltre che tecnicamente preparate</a:t>
            </a:r>
          </a:p>
          <a:p>
            <a:r>
              <a:rPr lang="it-IT" smtClean="0"/>
              <a:t>Apprendimento attraverso il fare</a:t>
            </a:r>
          </a:p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- CREMIT</a:t>
            </a:r>
          </a:p>
        </p:txBody>
      </p:sp>
      <p:sp>
        <p:nvSpPr>
          <p:cNvPr id="17411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it-IT" smtClean="0"/>
              <a:t>dispersione nazionale 20%, IeFP accoglie il 18%</a:t>
            </a:r>
          </a:p>
          <a:p>
            <a:r>
              <a:rPr lang="it-IT" smtClean="0"/>
              <a:t>C’è un passato che non vuole passare, legato a contenuti e programmi</a:t>
            </a:r>
          </a:p>
          <a:p>
            <a:r>
              <a:rPr lang="it-IT" smtClean="0"/>
              <a:t>COMPETENZE  - FP </a:t>
            </a:r>
          </a:p>
          <a:p>
            <a:pPr lvl="1"/>
            <a:r>
              <a:rPr lang="it-IT" smtClean="0"/>
              <a:t>Aggiornare prassi didattica</a:t>
            </a:r>
          </a:p>
          <a:p>
            <a:pPr lvl="1"/>
            <a:r>
              <a:rPr lang="it-IT" smtClean="0"/>
              <a:t>Aggiornare il curricolo</a:t>
            </a:r>
          </a:p>
          <a:p>
            <a:pPr lvl="1"/>
            <a:r>
              <a:rPr lang="it-IT" smtClean="0"/>
              <a:t>Rendere più adeguata la valutazione</a:t>
            </a:r>
          </a:p>
          <a:p>
            <a:r>
              <a:rPr lang="it-IT" smtClean="0"/>
              <a:t>I significati, le conoscenze sono distribuiti negli studenti, negli oggetti, nei simboli, nelle tecniologie, nell’ambiente – flipped classroom</a:t>
            </a:r>
          </a:p>
          <a:p>
            <a:endParaRPr lang="it-IT" smtClean="0"/>
          </a:p>
          <a:p>
            <a:endParaRPr lang="it-IT" smtClean="0"/>
          </a:p>
          <a:p>
            <a:pPr lvl="1">
              <a:buFont typeface="Wingdings" pitchFamily="2" charset="2"/>
              <a:buNone/>
            </a:pPr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- CFP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504507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da settembre 2002  FP nel sistema di Istruzione e Formazione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Stereotipo: studio superiore al lavoro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Valenza educativa e formativa del lavoro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Ambiti teorici fortemente collegati al lavoro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Personalizzazione, accompagnamento – tutor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molto tempo per organizzare la didattica per competenze e la valutazione per prestazioni autentiche – oltre le ore di docenza, conoscenza del processo di lavoro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          contiene tante idee/spunti che sono già una realtà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           nella FP della RL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it-IT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it-IT" dirty="0" smtClean="0"/>
          </a:p>
        </p:txBody>
      </p:sp>
      <p:sp>
        <p:nvSpPr>
          <p:cNvPr id="18436" name="AutoShape 4" descr="data:image/jpeg;base64,/9j/4AAQSkZJRgABAQAAAQABAAD/2wCEAAkGBxMSEhQTExMWFRUXFx0YGBgXFxcdFhscGh0cGRgYGxoYHSggGBolIBMXITIiJiorLi4uGx8zODMsNygtLisBCgoKDg0OGxAQGywkICQuLC0tNywtLDQsLC4sNjUsLCwsLCwsLCwsLywsNCwsLCwsLCwsLCwsLSwsLCwsLCwsLP/AABEIANAA8gMBEQACEQEDEQH/xAAbAAACAwEBAQAAAAAAAAAAAAAABgQFBwMCAf/EAFEQAAIAAwQDCwgHBgIIBwEAAAECAAMRBAUSIQYxQQcTIjNRYXGBgpGxMlJTc5KhstEVFiNCYsHCFEVyg7PDouE0Q1Rjk6O0xCU1pNLT1PAk/8QAGgEAAgMBAQAAAAAAAAAAAAAAAAUCAwQBBv/EAEARAAECAgQMBAUCBQQDAQAAAAEAAgMRBCExUQUSMkFhcYGRobHB8BMi0eEUFTNS8YLCNEJEYnIjJJKyU9Liov/aAAwDAQACEQMRAD8A3GBCIEKi0j0pk2PgtV5hFQi0rTlYnyR/+pEHxA1bqJg+LSaxULz0vRoppGLajtvZllGoRixDMVBBoPCBj8ZFOoRorgJznsV7E1hRAhECEQIRAhECF5mOFBJNABUnkA1mBdAJMgoFhv6zTmwSpyO1K0U50GsxEPabCtEWiR4TcZ7SArGJLMiBCIEIgQiBCIEIgQiBCIEIgQiBCIEIgQiBCIEIgQiBCIEIgQiBCqtJb4WySGmmhbUi+cx1Do2nmBiL3YomtVDoxpEUMFmfQFmN33JMtcu0WubMKqoZixFS7AVoOYUA9w5soaXAuK9PFpTKO9kBgmTISuHfqm/cssxWzTHP35mXQoA8S0XQBVNKMNvnGa24c06RckqIEIgQiBCIEIgQqbTG073YrQ3KhUdL8D9UQiGTStmD2Y9JYNM91aTdymy1nTpnmoFHbNf7cUwBWSnOHIkobGXme78rS40rzSIEIgQiBCIEIgQiBCIEIgQiBCIEIgQiBCIEIgQiBCIEIgQiBCIELLNNbY1stqWaWckYSxyYz5bHmGrsnljLEOM6QXqcGwm0aimM/PXszDb1CvNOZi2WxS7JKGb0QAayqkFj0s1Bz4jE4vlbihYcGNdHpLo8TNXtNm4ckz3Bd/7PZ5Unaq587HNj3kxa0SEkspUbxozol54ZuCsIks6IEIgQiBCIEIgQkzdStOGzInnzBXoUE+OGKY58sk5wIyccuuHPsr3uX2XDZWf0kwnqUBfENBBHlXMNRMaOG3DnX6Jwi5J0QIRAhECEQIRAhECEQIRAhECEQIRAhECEQIRAhECEQIRAhECFBvu37xImzfMQkc51KOskCIuMhNX0aD40VsO8/lZ5uZ2PfLTMnPnvak1PnPUV7g/fGeCJumvQ4ZiYkEQ25zwHYU+6v/EbyafrkSKYOQ0rg7zifqAiTfO+eYKiP/sqEIX8z7evCretCjQvPIgQiBCIEIgQiBCIELM91a01nSZfmIW9s0/txmjmsBemwGyUNzrzLd+U76K2XerJITbvYJ6W4R97GLmCTQkdOieJSHu08qlaxNZUQIRAhECEQIRAhECEQIRAhECEQIRAhECEQIRAhECEQIRAhECEm7qNqw2VJY/1kwV6FBbxCxTGPlknGBIeNHLrhzq9Un3XeRl2NrPJ4U+0zcNF1hKKoHSxxDoJOWUUtdJshaU4jQA+kCLEqawcbeFW1aXovcwslnWXkWPCc8rHX1DIDmEaWNxRJeaptKNIil+awalG0u0mWxoAAGmv5K7APObm8e8jkSJiq2gUB1JdXU0W+gSbYFvW3fapNdUrkcZloeZQmZHPQ9MUjxH1pzFOD6L5HNBOqZ2zXy877vOyJvM5iCSCk2ik0GsBqUYGo15iAve2oog0Wg0h3iQxrFfLNsqTdoDa506zGZOmFy0xsJIAoootOCBtDRdCJLZlKMKw4UOPiQxKQE9dvKSZYsS1ECEQIWN6cTjOt80AFqFZagazQAUFNuImMcQzevY4MaIdFaTpPexXc6674nDfC7S+SWs3BQbAFQ07zWJ4sQ1rE2kYNheUCekifPoF90b0unyZ37PbakYsOJvLQnViP3lNRnz1qRAyIQZOXKZg2FFh+LR9dVh1XHu1aRGlecWZXvpFamvBpMqcyoZyywoCZeSra1rrxGMznux5Ar00ChUcUQRHtmcUnPpIz6k+3/azJs06YDQrLYqeenB99IveZNJSGiwxEjMYc5CR9Bb6tdotQWZOZkVGZgQlDqUalrrYHqiiE5znVlO8J0WjwYE2MAJIAt9U66Q33LskozHzOpVGtm5OYcp2Re9waJpLRKK+kxMRu03LMbXpRbrU5CPMHIkgHIdK8I9JPdGUxHusXp4dAokBs3Aa3e9S6XVpha7NMwzi8xQaMkwcMdBPCB6co62K5prUY+DKPHZOGADmIs9Ny1axWtJstZiGquAwPMfAxqBmJheUiQ3Q3ljrQqnTW8Ws9kmOjYXqqqRSoJYV181YjEdJtS14NgtjUgNcJiuaSLivS9LTjWTMLDIF2CAJzAkUqa8hOrVFDXRHWJ3SaPQIEjEEtAnX3sCLz+lbFSa852WvlB8cuvIVYZV6B0wO8RtZKIPwFK8jWieqR3j1Txolf4tknGQFmKcLqNVdhHMfmNkXw34wSSn0M0aJi2g2KBpnpaLJ9lKAacRXPyUGwnlJ2Dr6YxImLULVfg7BxpHnfU3mlqw2O9rUonCc6g5rimFAw5QiClOkCKgIjq5plFi4OgHwy0HUJy2lcL00jvGQFkzWaW6knHRKsuoCtCrAHaOuBz3ioqyBQqFFJiQxMXV1Hmn7RCdNeySnnOXdwWJIAyJOHUANVIvhklsykGEGsbSHNhiQFXrxVzE1jRAhZ1usvwrMNlJh+CM8fMvRYCHliHV1Vhuc3FLWStqIxTXxUrqQAleDzmmZ56dMoLBLGWfC9Le6IYIqaJbc9adYuSVY1bnNuvEgk0ebgHMimmXJwQT0kxjPnevZQgKJQ53Ce0+9S2KTKVFVVAVVAAA1ADIARsXj3OLiXG0rOd1e0VmSJfmozHtEAfAe+M0c1gL0WAmeR7ryBu/KctErNvdjs67d7DHpbhH3tF0MSaEmp8THpLzp5VK3iayIgQvhNM4ELINE1/aLyRztmPOP+Jh7yIxw63r19PPg0It0BvTktgjYvILN91eyKHkTAOEysrc4WhX4290Zo4rBXpMBRCWvZmEiNtqdtH7QXskiY2sykJPZFTF7T5QklLYG0h7ReeazPQ5d/vJXOfDeafeR72WM0Ot816bCB8GhlugN72J13SbTgsTL6R1T34z7kMXRj5UkwOzGpINwJ6dVVblFjos+cdrKg7IxH417ohAFpWvDkTzMh6zvq6Jf04tzWm2mWuYRhKQfiJAbrLGnUIhEOM6S34MhNgUbHOfzHV+Fpej9yy7JKEtAK63bazbSebkGyNLGhokvNUulPpEQudsFwSVuoWizsyKpraENGoPuEVAY8taEDnPLFEYjanWBWRmtJOQbNehXG5faC1kZTqSawHQQreLGJwT5Vkw0wCkA3geiibq9ppKkS/Ocv7Ap/c90cjmoBW4DZN733CW/8Ky3NrPhsSnz3dvfgHuQRKCPKs2GH41JIuAHXqpmm85VsM/FnVcI6WIA7ia9USiHylU4NaXUpkr57ks7lilUtU0+QMI61DMfcwiqBnKZ4bOM6GwW18ZBLtwyTbrepmZh3MxwfNGeHoyVeiK2jHfWmNKcKJRCGZhIa7+ZWygRsXjVlG6daMVrCj7ktRTnJLeBWMkY+ZerwKzFo+NeT6LT7us29SpcsfcRV7gB+UagJCS8xFf4kRz7ySpEdVaIELPN1mUa2Ztn2inp4BHge6M8fMvQ4CcJRG6uqvtzueGsMsbUZ1PTiLD3MD1xZCPlWDC7C2lON8jwV/bLSkpGd2CqoqSdQiZMhWsEOG6I4NaJkrG9EJ4S3SGY5YyK87AqPewjHDPmC9jhBhdRXgXcq1tUbV4tZDpxN/aLwZFINCkkEaq7e5nI6oyRK3r12DW+DRA4i93ewLVrTPSRLLuQqIuZ5APz2UjUSAF5VjHRXhrayVWaLaRJbUdgpRkahU55GuA15wNWw15iYseHLTTaE6iuAJmCPyruJrEqzSW0b3ZJ7jWJbU6SKD3mIvMmlaaGzHpDG6QkXcps1Z86Z5ksL7Zr/bMUQBWSnuHIkoTW3me78rTY0rzKyrTm3G2WxJEnhYPs1pqLsRjPQKKOyYyxTjOkF6rBkL4ajmJEqnXsFnelPN9zFslgcAgYJO9pXa2HCo6axe7ysSOjNdSKUDe6Z1TmUn7lNmrOnTPNlhR2zU/0xFMAVkpvhyJKGxl5J3flTN1i0ZWeXylnPUAo+Mx2ObAqcBMre/UO9yYdBbJvdikjawLntmo9xEWQhJoS/CcTHpLtFW5ZpJnqt4hyQU/a8WKuVN9riryZ1jNPzz0r0rmONDxRbidLFtUbV4tYppipFutAOfDr3gEe4iMUTKK9rg8zorNSedCpkux2ATJzqm+MZmZzINAtBrYkKDQcsXw5NbMpFhEPpNKLIYnKr14pH0sv42ydjphlqMKA66bSec/KKIj8Yp5QKGKNDxc5t70LV9GLPvdks67RLUnpIqfeTGtgk0LylNfj0h7tJSxuq2ykqTJH33LnoQU8XHdFUc1AJpgOFOI6JcJb/wAKTcdmEi6HLEKXlPMJP4wcHXTAI60ShqqkvMbCAArkQN1vGaVNzecFtqg/eRlHTk3ghiqCfMm2GGl1GMsxB6dVrka15FZBNYWq9ag1VrQM9hVCBlzES/fGPKiL17QYFArtDeJ9ytSvi8ks0ppsw5KMhtY7FHOY1OcGiZXlqPAfHiBjc/DSuGjd9La5AmqMJrhddeFhSoB2jMGvPAx2MJqymUU0aKWGu7SFaRJZVRaZXKbXZyi03xTjSu0iopXZUEjuiERuMFuwfShR42MbDUVmV1XxarAzqoKk+UkxDSoyBpka84188ZWucxemj0aBS2hzq7iCreXdt4XmymcWSUDrZcKDnVMix5/fE8V77VkMeh0FpEOt2is7Tm7qUXS3RN7IweUHeTQcLWysBniw6gSKg6s6dPIkMtsVtAwi2kDFfIOuvGj0XmVpReE9RJlszEilUT7QjnYaunLpg8R5qC67B9DhO8RwA1mrd0XC89GLVZBLmlSdTVQYt7YGoDU6Aa6tnTx0Nza1ODT4FILmA6K6pjR3NTQbwvRlRqiWDmcJWUPxHz25s+qO+eIqf9nQAXC3XM+wWk3HdMuyyllS9QzJOtmOtjz/AOQjS1oaJBebpNJfSIhe/wDAuVhElnUa8bGs6VMlNqdSp5RUUr0xwiYkrIMQwnh4tBmsrkm2XTOY4AVbIkgmU4GogjU2Zy1ipyMZfNDK9U74bCMMCdY3hd7dpra7WN5kphxZESsTTD0H7o56dcdMVzqgq4eCqPR/9SIZyvqHv3Uq+0XVa7umSpuGhAxKyjEgJBBRjqBoSOeuRiJa5hmtLKRR6axzJ6JWHWO9alybJbr1mAuSEH3mUrKX+EfePeeUx2TohVLolFweyTbbs513Lzc9vtV2TJiGQSXoKENQla0ZWHlDhHV7oGl0M2LtIgwKcxrg+zVnvuXe97nvC1obVNQ1HkygCHC7SqaxsyPCPUI65r3DGKhR6TQ6O7wIZ1nNPSewolnvS8J0tbJLDlQMFFSjYdQVm2LszpzxEOeRihWvo9DhvMd0p21nPoH5Um+NBZ8mSkxftWp9oqiuHkwjWw2Hv1auuhECaro+FoUWIWHyjMTn13KBK0xtiS96E6gAoCQuMDkqRX8454rgJTV7sGUZz8ct9F0uHRO0WvE5rLXM45gPCY55bWrtbxgbDLlGlYRg0eTbTcMw7zK5sm5pMxfaTkUbcCkk99Ke+JiAc5WJ+HWS8jTtKW70ugi0vJlJMwCZvakqx1EKWJpTXU8kVub5pBMoFJHgiI8icpmsa5LbUWgAGoZRtXiiZmay/dTlv+0y2IOAygFOyoZiw6c190ZY9q9PgQt8EgWzr4SUFbwtl4iXZVC4FoDhBC8HINMNTqpWmWeoVpHJuf5VeYNGoRdHNpnbbqC46QaPzrDNDLiKAhkmqNRHLTyWB7++nHsLCp0SmQqWyRlPOO7VIN/XhbRvCFmBybe0AqPxsMlHcI7jvdUq/g6HRT4jqtZ5D8qPb7ltV3zZcwCpFGV1UsgO1TlzkZ0qNXNwtcwzVkKlQKZDc2eiRt192KfZ7Dbb0mKZxZZS/eK4UA24F+8x5c+cxIB0Q1rO+LRaAwiHW46ZnacwWm3dYUkS1lSxRFFAPEnlJOZMaQABILzMWK6K8veaypMdVaIEIgQiBCIEL4BSBE19gQiBCIEIgQiBC+EQIXxJYGoAdAgXSSbV6gXEQIRAhECEQIRAheDKWtcIry0EC7jG9e4FxECEQIRAheJspWFGUMOQgEdxgXWuLTMGSJMlUFFUKOQAAe6CS65xcZkzXuBRXwCBC+wIRAhECEQIRAhcbRaUSmJgK6htPMAMyeiJBpNii57W2lcPpRPNm/8ABm17sNfdEvCOjeFX47bj/wAT6TUiz2hHFUYNTI02HkI2HmMQLSLVY17XZJXWOKSIEL4xpmchAixQzesrYWYcqS5jr7SKRFnhO7IVJpDNJ1AnkF1kW2W5oG4WvCwKtTlwsAadURLHC1SbFa6oH13FSIirEQIUb9uTlNK0rhamumulIliFV+K1SYirEQIXGZaVU0JNaVyVjr1ahzGJBpNagXtBkV7lTAwBBqDHCJVFSBBEwvccXVytFpRKYmArkBtJ5ANZPMI6Gk2KLntbaVF+lpfJM/4U2vdhr7on4TtG8Kr4hmncfSalWe0o9cLA01jaOYjWDzGIlpFqta9rrCusRUl4nTQgLMaAbY6ASZBcc4NEyuUm2Ixwg50rQgjIa9Y5xHSwgTUREaTIKREVNECEQIRAhRPpKVrxGnLhanfSJ+G5VeMzualK1RUajEFavsCEQIXC2Wje0LUqcgo5WJoorszIz2a4k1uMZKER+I2azyZaZ1smusqYVl1wtMAOOYc6KoBrhyJCVAAqWNamGgayC0Fwruu7v2BedMSLSohEMybYTnJuGi4TkBWb1N+oQpirMxfxpi9nDSvb64r+ONlW7vkr/k7ZTmZ6xPdLqo1jtc+yz0lzXxhjhlzWqDUf6uZXPDmAQa4ahlNNc3MZFYXNErx1HddhVcOJFo8UMeZzqBPI6OVoWg2WeJiK4qKitDrHKDzg5HohW5uKZL0DHBzQ4LrHFJImkl+vMmLJkgFjwlrTCq6xMauVSOEMWSrQ6zkxgQA1uM/vR00nQkVMpb3vEOFWbdAF5zaa7BI22cpGhjzhjnTZsxj94kKOoviYjpVYkaYGVMAHeirmoNwU6J5oriT3fM8Ao1suu0WPNHaZLHCMqZyDWyFSRUa6rhYa6UzibYsONURI3jr2Qq4lHjUWtpJaMx5iXMSIuknHRu9xaJYNa5VBNKkDIg0yxKcjTI1U5YqDBHhFjk4odJEZgPf5GfYc6uIoWxZ/vh+kaVNN6GVctmyGUh4E9KQhx+Ml/atAhanyIEJL09chpNCR9qmo/wAUb6GAQ7UUnwm4hzJfcE13f5A6W+IxifamkPJRb7VvaFsidSgmgJPKdgGZJ2AEx1jcYyRFiYjZ9936Fn4nT7dMbe3ZZVcJdR9pNIzwgVGFaGuEkKoIJqTUs5MgtGMK+A73nNUvP40WluOISG2TFrtAuGiYAz1qb9QVp96vLvwr/RpXmr1xX8eex7q/5M2Wf/l/893qDv06wzF3x2aVXCHYfaSic6EVNVyrhBKsAaUYZWSZGacUV8D3vGepUY8WiPGOSW2TNrfUaJkHNXZoNgtW+IG1HUwBqARrodoOsHaCDthW9uKZL0EJ+O2ffd2heb04vtJ8ax2Hlb1yNk7RzSlufTCS9STw31muxI200ASlcOqU4JcTjTvPRPEL07RAhECFztM3AjOdSqW7hX8o60TICi92K0m5ZTarU0u3KcTYJUyUhzNOAFUg9OBvfDprQ6DZWQSvKRIjmUsVmTS0bpDoVp91cTLG1VwnpXgn3rCeJlFeog/TAuq3VKXEFaiBCXtNLQUkNTIhHI6SBK/vV6o1UVs37vXol+EX4sI6j6dVw0DsYWQrfhHtPw2Ps70OzEqY8l5HdXZUMFwg2EDo4mvlLcmiMaZpN3Q7KDKY0zwh+tHWWT1if/hHJG+hOONw319EmwuwGGTt3EDkeCutFrQXk1O3C3W6I7/4nc9cZ6Q2T5d1GXJbqE8uhzOg7wCeJKmXufsmGrEQhO0B2CkjnAYmIQ8rvMrY+QRfVvqSboRKE+ZNnsM5kwmnIqYWw9FZkv2KRvpZxGhgzDn2d6TYMaIr3RTnJ3CRlxG5P0LE/Ua8ZGOWwHlDhLzMMx1bDygkbYmx0nKuKzGaRnza0kaKuJVrnSl8gMsxByLMotP+dKPYEMKSMaEHG2zd+DvSSgkQ6Q+GLJgjUauo3LQIWJ+s9/eX8kflDP8Ap9qQD+N/StChYn6IEJJ3QPKk+tT9UMKHY7UUmwplM/yCbbv8gdLfEYwvtTWHkpd0/tJWS1PMI63ZVr7G+jrjXQmgv7ze8kuwq8thGV3OQ5T3qZofYhLkjLMKq96iY56S0w9SryRXSX4zu9XJXUCEGQxqHKZ4ngFfxmW9UGl9hEyScsyrL3KXQ9IdFHQzcsaaM/Fd3q5LBT4PiQyNfqOIHFQ9ALSWkrXzAOtCV+Deh1RZTWyf3n95qnBTy6EJ3cquUkwXpxfaT41jLDyt6YRsnaOaUNzvW/rJngkbqdm1DqlGCP5tZ6J6hcniIEIgQol68Uy+dRPbIT9UTh5U+6lVGyCL6t9Sy+dLE2y2ufta0hh0Amv/AFA7xDgEtiMZo75LyzmiJAixb3T7/wCS0q4Z2OVX8Rb26TP7kKYwk7vNUvTUZ2MyfddfVWMVLQiBCVdPuJb1Tf1JEbKHl7ehSrCv0jqPNql6F/6MOhP6UuIUr6m/mVfg76I2f9Qr+My3JW084lvUv/VkRsoeUNY5FK8KfTP+J5tUrQz/AEdf4Zf9JIhSss7eZV2D/ojUOQVjfHF9pfERVCyloj5G0JV3NOL7U3wkRtp+Vu6pRgXI2u/aniFyeogQs4uY/wD959RZ/wDtoaxfobXfuXnKN/Fn/Fn7Vo8Kl6NZ7+8v5I/KGf8AT7UgH8b+laFCxP0QISTugeVJ9an6oYUOx2opNhTKZ/kE23f5A6W+IxhfamsPJSrujcSex8TRtoOXvSvC/wBI7OaYbh4odXwLGWNlJhRsjdyCsoqWhQL74rr/ACMWQspUUjIS1uccUvb8UjXTsvcluB/pDb0TTenF9pPjWMcPK3ppGydo5pQ3O9b+smeCRup2bUOqUYI/m1nonqFyeIgQiBCqtI5+CVXnLewjTB75Yi6A2bu89SzUt+JDn3UCeiRLustbCeeXNNOcnED/AOh98Mnu/wBbaO//ANJBBhg0XY7jX+xNmg0/FIUfgQ92KV/YEYqW2TzrPr1TbBjw6ENQ6t6JkjImSIEJV0+4lvVN/UkRsoeXt6FKsK/SOo82qXoX/ow6E/pS4hSvqb+ZV+DvojZ/1Cv4zLcqm/rrM8BaAqUZWBcoc2lsCCFbbK5NsXQYuJX3n1XrJSoBjCWaRBrlnBuNy63JYDJQqQAMgoDFslVVFSVWp4PJHIrw8zU6PCMNuKec7BK4L3fHF9pfERyFlKUfI2hKu5pxfam+EiNtPyt3VKMC5G137U8QuT1ECFAlXSi4aF6LSgxGnBoVHOBhHdFhikqhtHaJSnVpuU+K1es9/eX8kflDP+n2pAP439K0KFifogQkndA8qT61P1QwodjtRSbCmUz/ACCbbv8AIHS3xGML7U1h5KVd0biT2PiaNtBy96V4X+kdnNMNw8UOr4FjLGykwo2Ru5BWUVLQoF98V1/kYshZSopGQlrc44pe34pGunZe5LcD/SG3omm9OL7SfGsY4eVvTSNk7RzShud639ZM8EjdTs2odUowR/NrPRPULk8RAhECEsadz8MhvVt3s0uX4TH7jGuhtm8a/UpZhR+LCOo8SB1K4XNZB+xoCPRJ1TFFf+paJRXf6p28Pwo0eGPhwD/aN4/+io25xPO9heTfFPUZbD+q/dE6c3zT1dfRU4HeSyV0xyPUp3henaIEJa06klpDU9G47ikw/wCGSx6o10QyeNY6jqluE2EwjqPQ8gV90HtCtZ0A2qD1oBLYdWBT2xBS2kPPenvUu4NeHQRK4cKjyG9MkZExRAhECFBvji+0viIshZSpj5G0JV3NOL7U3wkRtp+Vu6pRgXI2u/aniFyeogQiBCIELPf3l/JH5Qz/AKfakA/jf0rQoWJ+iBCSd0DypPrU/VDCh2O1FJsKZTP8gm27/IHS3xGML7U1h5KVd0biT2PiaNtBy96V4X+kdnNMNw8UOr4FjLGykwo2Ru5BWUVLQoF98V1/kYshZSopGQlrc44pe34pGunZe5LcD/SG3omm9OL7SfGsY4eVvTSNk7RzShud639ZM8EjdTs2odUowR/NrPRPULk8RAhECEj7o004MI+8Zagf8Rj7xLhjQQJz19PdJMMOOJijOWjmfRMMuVhssygzGMr2CQnwLGUmcQT0cUxDZQTLTws5Ja0UO92u0S9gn5fwsJo99JfujXSfNCa7R6e6WUA4tIiM/u5z9k+QtT1ECFxtlnExSuo6waVoRqy2jlG0VG2JNdimag9mMJLP5subd8xmVWMgsCyg8KUdQZSda7AxyYcFqEZMwW0hsjlc++FoqXn3NiUJ5LR5M4zt0jRpsNhrTbc+kMucoOIfxDJa8jA5yzzHI7C0YYsBzD32e6gm9HpjIonPvTdt2Eq5ihbEQIUG+OL7S+IiyFlKmPkbQlXc04vtTfCRG2n5W7qlGBcja79qeIXJ6iBCIEIgQs9/eX8kflDP+n2pAP439K0KFifogQkndA8qT61P1QwodjtRSbCmUz/IJtu/yB0t8RjC+1NYeSlXdG4k9j4mjbQcveleF/pHZzTDcPFDq+BYyxspMKNkbuQVlFS0KBffFdf5GLIWUqKRkJa3OOKXt+KRrp2XuS3A/wBIbeiab04vtJ8axjh5W9NI2TtHNKG53rf1kzwSN1Ozah1SjBH82s9E9QuTxECEQISFpS2O12dNhn4j0KJQPwTIZUeqE46PX2SKneakQ2/3T3S9053cn2MsNrwDF0kZ++sYHnzGScwh/pgG5ItjrLt7gnypcpj2DLL/AATIYuk6ANZ4zl0SKHNlLIvDTulPkVokK16FECEQIXC1WVZgodewjWK/lyg1B2gxJri2xQewPFaTb10UaW2+2dt6cbVrvZ5Qy5mX70yzCiN8OlBwxXiY4+/PWk0fBxY7xIRxTos2jNxGpFzaSTJTiTPTA+VBUCW/IUatEJ2Z4D+GCLRmuGOwzHEa+560UenPY7w4okeB1Xf9ToTpZ56uoZTUHqIIyIIOYIIoQdUL3NLTIp0x4eJhRr44vtL4iJwspVx8jaEq7mnF9qb4SI20/K3dUowLkbXftTxC5PUQIRAhECFnv7y/kj8oZ/0+1IB/G/pWhQsT9ECEk7oHlSfWp+qGFDsdqKTYUymf5BNt3+QOlviMYX2prDyUq7o3EnsfE0baDl70rwv9I7OaYbh4odXwLGWNlJhRsjdyCsoqWhQL74rr/IxZCylRSMhLW5xxS9vxSNdOy9yW4H+kNvRNN6cX2k+NYxw8remkbJ2jmlDc71v6yZ4JG6nZtQ6pRgj+bWeieoXJ4iBCIELObWN9tyAHVKmMP5pmFf6qDuhq3ywTrHCXoV52IMelgTzE/wDKcuYWjQqXolnt/wAnDb5X+8WZK63MwD3T0hnBM4J0SO6XovP0tkqWzSC3fP1CfrNNxorDUyg94rC1wkSE+Y7GaDeukcUlDvC8Vk0xAmoJyKAAAqCSXYAZusWMhl9ne5UxYwhymOXUi9erBbRNDEAjCQM8J1qrggqSCCHG2OPYWrsKKIgJAs1XA5p3qVEFal3Si40my6UAqafwsxorryVYjENRBJ1iNVHjFru93ol9NojYjJdgnONtt9tqg6BXgzrhapOatXlTDhPSVfCT/uxFlMhhpmO5+/NUYLjOe2TtIOsSlwq2Jivji+0viIywspMY+RtCVdzTi+1N8JEbaflbuqUYFyNrv2p4hcnqIEKIl4yzShNGIAOF6GuQzIpnURPw3KoRmH8FS4grVnv7y/kj8oZ/0+1IB/G/pWhQsT9ECEk7oHlSfWp+qGFDsdqKTYUymf5BNt3+QOlviMYX2prDyUq7o3EnsfE0baDl70rwv9I7OaYbh4odXwLGWNlJhRsjdyCsoqWhQL74rr/IxZCylRSMhLW5xxS9vxSNdOy9yW4H+kNvRNN6cX2k+NYxw8remkbJ2jmlDc71v6yZ4JG6nZtQ6pRgj+bWeieoXJ4iBC5WqbgR381S3cK/lHWiZAUXuxWl1yzD9qaVbJxSU83AiSuBrUy97FfJYa5NMxyw4xQ6EJkCczXpnqvXl/EdDpLsRpdIAVZpS0G5Wv1ntf8As9q/wf8A14p+Ghfc3v8AUtXx9J/8b+H/AKKovi9pjvImTJE2WZc3HimbTwMspagUEoe+L4UJoDmtcDMZvyb1kpFJiOex72ESM5nZoFy0q6T9ko82qewSn6YURMrvOvTQMgC6rdUpkQVqVdPuJb1Tf1JEbKHl7ehSrCv0jqPNqmaG8R1S/wChJiFKy9/Mq7B30v8Aj/1ar6My3qLefF9pPjWJst3quLk7RzSfoD5cz1r+AjdTLBqCUYKtd/kU2XxxfaXxEYoWUmsfI2hKu5pxfam+EiNtPyt3VKMC5G137U8QuT1ECFnN2Mf29hXLerP0a7NDWIP9Ha79y87BP+7Opn7Fo0Kl6JZ6P/Mv5I/KGf8AT7UgH8b+laFCxP0QISTp/wCVJ9an6oYUOx2opNhTKZ/kE23f5A6W+IxhfamsPJSrujcSex8TRtoOXvSvC/0js5phuHih1fAsZY2UmFGyN3IKyipaFX33xfX+RiyFlKikZCW9zjil7fika6dl7ktwP9Ibeiab04vtJ8axjh5W9NI2TtHNKG53rf1kzwSN1Ozah1SjBH82s9E9QuTxECFDvbimHnEJ7bBP1ROHld5lVHyCL6t9STNDJQnTZzsARMnliCKghQ58Z6nqEMKUSxrQMw75JLg5oive82FxO6fqE5/RUj0Mv2F+UL/FfeU5+HhfaNyVdPrCiyDgUKKBqKKCqsF2baTz3RtoTyX1nvsJXhWE1sI4oln3GXVX+jFoxya84Ptokw++YYzUhuK7vMZLfQ348OfdYB6q3iha1QaY2UzJBAFSVZR00xr3tKVe1GmiuxX96uqwYQhl8IgXEdeYkoegdvDSlXLNQO1LGAj2BKI5eFyGLKZDIcT3X7zVOC4wdDA0cRVykd9ya4xJqqvSC2LLl1J24z/DLIdu+gXpdYugsLnVdz7nsWalRQxlevYK/bWQlzc7kNhxn72Nz2iqKe+VNjVTnCctQ73hLcEMOLjHPM75Acimu9h9kT5pVzy0RgzAc5CkRih5SbRx5Cbq91aStCp4s82bIc5y3Of4WopborLlGvIxOoQwpbfEaHjOO+qSYNd4L3QnZjwNU+A2Ga0GFi9Ao14z8EtiPKOSjlY5KO/XyCp2RNjZuVcV+K0nPm1pG0YQTbXNmr5BdJaHlWXR690iX7YhhSDiwg021nf+TuSOhARKQ54smANQr6DetChYvQLO76G826WxIUOHlEnUpNcJPMBNlNDSF54JF0j3uK89Sf8ATpbXEyBm303TaU/2WeHQMMq6xtBGRU84IIPRC1zcUyT9jw5swusRUkg6SzxOtdnQHg74ZhP4EABP/Lmkc1DthlAaWQnHRLaewkNMeIlIYzTPYPwU7WBCJaBsmwgt0nNveTC95m4yTuGCGCdqXtPbKXktTzCetCr09gTT1RqobgH956uckuwpDLoRldyr5TXfQy3iZKXPMqD1qqy3HSCobomLEaVDxXd6x3oU8HRg+GNQ4VH12hMUZUxS9pjbxLlHPMKW62DIg6SzYuhG5I1UWHjO71nvSl+EIwhwzo/A417Co+gNlKSVr5gPW5L/AAGUeuJUx0395quc1XgthbCE7udfKSvr04vtJ8axmh5W9b42TtHNKG53rf1kzwSN1Ozah1SjBH82s9E9QuTxECFU6SWjBKB5y3sI8we+WIugNm7vOZLLS34jJ91AnoqLc5kUlBttHPtsF/7eNNOd5pauH5WDA7AIYOviZftTnGBOUv6ZycUhudJg7kMzxkiNNFMn7ucuqwYQbOEdR5T6KLoDPxSVH+7HerzF+FUidMbJ+3091Vgp5dCGocCRykmqMaaLlapAdSpyrtGsEZhhzggEdEda6RmovaHNkVn1tu2fZZzNJTEGOJ5QqKkfflUNaCpIw8JK0II1tGRGRGScdvQ9yK8/EgRaPELoYnO0dW+1YsNVvddOiowsJgYawyIW9oMo/wAER+BnWJb/AM81MYXxanAz1CfMclCtBtFuYBleVKYipbOZMpqCigDUqTRQFGZJ2xY3w4IqrPAd78wVL/GpZAcC1pvtdqs4CQtN6frnsIkywtADlkMwoAoqg7aAa9pqcqwsivx3TT6jwvDZLsXDZxNedTorV6RdJbgdHWdJIV1yUmgVhqCMTkGAOEYsmWg162MCOCMV1ndfXQUiptDc1wiQzIiy46DpzV1EVW2xpOls2RwJsmbLIypQFeyHGIDtEclImaI19bSD3o9FW3CUSF5YjCOWydfErha7xtNsFFRpcs8EzZh2HIqmFQKnVRQznVWmUSbDhwrTM3DvnIKESPHpNTQQLzyFWe4TJsmnDRq5xIQZUyoK+VQ5szcjMQKjYFUbKnDHjF577qTeh0YQWjvXtPQDMrqM62qg0ruQWhDkdQrQVIIrhcD71KkEDMg5ZqBGmjRvDcsFOoojMPeo+ozjSAlax33aLIKTUZl1CbLoyPTIYq5MwApUFWyAatI2Ogw4uSdhzd7RclcOlRqNVEBIvFYOv8g3rvN0vmTxgky5kxjsVcK9rCWYjoZemIiiNZW4gd7ORU3YTfFGLDaSdUhtlM8Qpui1yOXadNIZ28simEAUpKSmR8lQSMgFwitTSukRhLFbZ3Wem9XUGiuLjEfWTbdqHXNVIZ5OkYE6XC2WffFK1odYNK0IzBptHKNoqNsSa7FM1CIzHbJZ/OsFosc1jITEhOIyanEpGWKWRmy50DLXI0YbCzD4cVvnNd/r6bl590GNRohMITFss40jRpGapwUj68PTDvc7HycDFXpwfpiPwQtmJd6eqs+bOlLFdPZ6dFFl2K0WyapnIVSuISSTjc6sTk5quVC5plkgzAiZeyE3yGu+7V6b1UIUakxAYgkLZZzpNw0nNU0ZloNhs29oFrU62OqpOZNNg5BsFBshW92MZr0ENmI2S8XpxfaT41jsPK3rkbJ2jms5ue12izYwLLPJLlgyhhkaAihlsD5IhrFZDiSJcLO84XnKPFjQJgQ3Wk91FWX1mtf+zWn3f/BFXw0L7h3+pafj6R/43d/pUy678tMx6PLnSgCmb0wnFNloV4pdYmHbsiuJBhtFRBts1E3lXQKXGe6TmubZbpIEskXqfppjMplRWc702Sgk1LS01D8Lv3RVRZB0yZVjqVowjjGGQ0TqPMDkSuuhtmMuQqkEEKqkEUIJG+EEbD9tHKU7GfPu7opYPh4kIA2gD16q/jMt6r76QGWtfSIOp2Es+6YYthW7DwrVFIyRrHEy6pZ0AkzJQCTUdOFMAxKRWolkUqMxwXjXTS1xm0zs6+yWYKZEhjFeCKzbs907QvTpECFznyFcYXUMOQgEe+OgkVhRc0OEnCaj/Rqcszqmzf8A3ZRLxDo3BV+A3TvPqu0iyIlSqgE6zrY9LHM9ccLibVNsNrawF2iKmiBC+EVyMCFE+jZewMo5Ed1XuVgIn4ju5KrwGZqtRI5LpJsSKcQWrecxLN0YmJNI4XuNS62E1pmBXx3lSIirEQIRAhRpthlsS1CGOsqzKT0lCCeuJh7hUq3Qmkz5Vcl4+jJe0Mw5Hd2X2WJEHiOXPAZnr1knmpYEQVq+wIRAhc58hXFHUMNdCAevpjocRYoua1wk4TXD6OTlmdG+zad2KkS8Q6NwUPBbp3n1XaRZ0QURQo1mgpU8p5TES4m1TaxramiS6xxSXibKVgVYBgdYIqD1R0EgzC45ocJFR/ouR6KX7I+US8R95VfgQ/tG5H0XI9FL9kfKDxH3lHgQ/tG5fUu2SCCJSAg1BwioI1GDxH3oEGGDMNG5dJ1lRyC6KxGqqg+McDiLCpOhtdlCa9SZKoKKoUa6AAD3Rwkm1da0NEgJLpHFJeZksMCGAIOsEVHcY6CRWFwgESK5SrHLU1WWgPKFAPeI6XuNRKiIbGmYAXeIqaIEIgQiBCIEIgQiBCIEIgQiBCIEIgQiBCIEIgQiBCIEIgQiBCIEIgQiBCIEIgQiBCIEIgQiBCIEIgQiBCIEKp0gunf0qpwzF8k1IB/Cebw74y0mj+K2qohWQ34prsWfzWdSVYsCDQgk1BhGS8GRmtgkV435vObvMcxnXrsgjfm85u8wYzr0SCN+bzm7zBjOvRII35vObvMGM69EgutlxO6JjIxMFrU5YiBXXzxJhc5wbO0gLhkBNShZS2+YJrMJaYySCNRoRSp6axb4ZONiunIT7rUcaUpi1e5d3OwWk3hkISvCoFmEKpxbTwhUU27Y6ILiBJ1dVVdhsrXC8DMvE6yEAss0soQsDwgThdUIoTlm4NYi5hFYdMSJz5iB1XQ68L19HTMSrjNWk78NeqhOHXrypEvBfMCdrcb2XMcXZ5L2LtYYS84qGWW1aMc5tcK0rq4BJPujoguqm6UwONiMcZhfwUaRIYu6tMKhAxc5mgU0NBXM1pyRU1ri4tLpSnPYpEiU5KULrbP7bPFRBRqNwBMGdeDVW5NcXeA77s8hbXVPZUo44u7sXNLHUou/tiZA5GFqKuAuTXFwiANUQEOchj1kTz1CU70Y1tS9pdxJznEKxQI1G4RmDEgIrwRQGpzpzxIQTPLqMpW1zs1Ix9HYXJLKcKYpzBnYqFoSMmwGrYvyiIhmQm6smXGVs13GtqXV7vIY/bnAFclqNWstgrDDX8QzrEjCIOXVXfmMjVNcxtChy0LFwsxiFVmqaioUV1VyrFImSZOsBO5SslUi1oyTDLxk0NK1O2nPzx14c1+JNAIImpzXW++pLWcWxOyVowoyeVlXMZjOLfAdjhodOZIz2i1RxxKZCiJK+zMx5rLRioWhNSADrqKa6RWG+Quc4iuXdalOuQClNdjBlXfj5TI5o3BZFxkDPhCm3KLTAdjAY2cg21ECe1RxxKclXTplDRZjMOU1HuqYzOdI1OJUwLwue/N5zd5jmM69dkEb83nN3mDGdeiQRvzec3eYMZ16JBG/N5zd5gxnXokEb83nHvMGM69EgnTRS52UCdNriPkqScgdpHKfd4N6FRy0Y77cyyxXg1BMsMFQvMxwoLE0AFSTqAGsxwkATKFmt+3gJ85nAoNQyzIGonn/AMhsjz1Ji+LELgt8NuK2Sr4oU0QIRAhECFKurj5PrU+IRZB+o3WOai/JKubpRBvoDMRMfehwAKlkmVBGI0Ga557Mo2wQ0YwnPGMrNB0ql5NWitc7PZiZlnnHJFWRmdRNVUqDqqKEnoMQYwlzHmwBvpwXSaiNajJYXlrNxCjNKPBIowpNlgV6dkV+E5odO0g8xzUsYGWvor6Wy7+rCpCCZJNRSmFpa01nL7QxvBBigjNjDcQOqpM8XcVyvKSWIVAWKmUKAZ0lzJyE05Bl3xCK0uMm/wBvAkLrTK3T0VNIGOdaQvCLLMwgZluEDly5AmMbfNEiSzh0t6tNTW7FYXdZcAVGbhia1ABkWMkHCTXg0rQ5HVGiFDxZNJrDjvxbNCg5069HVcRZWxSJi4qmSq8JDgP2R4AYNmWAIplritsM+Rw+0ZqrLJzz2LsxWDf1XyZdxZN7QMCXlMVNS0sMrg4tuEVGZ2EQOglzcVs7WmV0weSA6RmdO1eZNkrLszjEcLkVCVTjdZavB7oGwyWMIzG6rKvzLpdWR3YpjWcMSqliCtozCVbFviYgErnTLbnnqizFBMhnD82kZvetQnKvUqaxyyrT1NcpU0Zih1bRsPNGRjcUvH9rlaTMDWF0vqSy2gkqQGYFSQaHVq5YnSGkRpkWlcYQWqya0os6ZQt9kZ8xjhFcTkJRRizplmSK80X+I1sR0p+XGO+qpQxSWjTJcLfYay59A5wz5jAKmIUKqRU1GEUIzziEWFNj5TqcTUNHBda6salIFlO/KzAhmd1JAOGZWUx31FPVqNDUaosxD4oJtmRoPlNYC5Pyy7FdiXrXIMtipxZecuFutamnfGB7MR2LzEuCuBmJrjEFJECEQIRAhe5EzCysACVINCKjLPMckSa7FINy4RMSWnXXb1nyxMXbrG0HaDHooMURWBwWBzS0yKlxaoqsv675k9AizAi1q2RJPINer/KM1JgvitxQZDOrIbg0zIVB9S39Mvsn5xi+Wu+7h7q74gXI+pb+mX2T84Plrvu4e6PiBcj6lv6ZfZPzg+Wu+7h7o+IFyPqW/pl9k/OD5a77uHuj4gXI+pb+mX2T84Plrvu4e6PiBcgaFv6ZfZPzg+Wu+7h7rnxAuQNDH9MPZPzg+Wu+7h7o8cXI+pj+mX2T84Plrvu4e6PiBcvv1Nf0w9k/OD5c/wC7h7o8cXI+pr+nHsn5wfLn/dw90eOLkfU1/TD2T84Plz/u4e6PHFy+DQt/TL7J+cHy133cPdHxAuX0aGP6YeyfnB8ud93D3R44uXz6lv6ZfZPzg+Wu+7h7rvxAuX36mP6YZ/hPzg+Wu+7h7rnji5fPqW/pl9k/OD5a77uHuj4gXIOhj+mHsn5wfLXfdw90eOLkDQt/TL7J+cHy133cPdHxAuR9S39Mvsn5wfLXfdw9134gXI+pj+mGf4T84Plrvu4e6544uQdC39Mvsn5wfLXfdw90fEC5B0Mf0y+yfnB8td93D3R8QLkfUt/TL7J+cc+Wu+7h7rvxAuR9S39Mvsn5x35a77uHuj4gXI+pb+mX2T84Plrvu4e6PiBcj6lv6ZfZPzg+Wu+7h7o+IFyPqW/pl9k/OD5a77uHuj4gXI+pb+mX2T84Plrvu4e6PiBcrO4rimWZyd9DIfKXCR0EZ5GNFGor4Lp40wq4kQPFiv43Klf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3975" y="-1790700"/>
            <a:ext cx="43624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>
              <a:latin typeface="Georgia" pitchFamily="18" charset="0"/>
            </a:endParaRPr>
          </a:p>
        </p:txBody>
      </p:sp>
      <p:pic>
        <p:nvPicPr>
          <p:cNvPr id="18437" name="Picture 2" descr="https://encrypted-tbn2.gstatic.com/images?q=tbn:ANd9GcTgolbGl5fnNqw5pcY4yEqtUXD0qIhK_3zhRlW0NrYVomcKQstYUPLc0L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5500688"/>
            <a:ext cx="960437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IeFP</a:t>
            </a:r>
          </a:p>
        </p:txBody>
      </p:sp>
      <p:sp>
        <p:nvSpPr>
          <p:cNvPr id="19459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it-IT" dirty="0" smtClean="0"/>
              <a:t>L’offerta formativa dovrebbe dare risposta a tutte le intelligenze:</a:t>
            </a:r>
          </a:p>
          <a:p>
            <a:pPr lvl="1"/>
            <a:r>
              <a:rPr lang="it-IT" dirty="0" err="1" smtClean="0"/>
              <a:t>Logico-matematiche</a:t>
            </a:r>
            <a:endParaRPr lang="it-IT" dirty="0" smtClean="0"/>
          </a:p>
          <a:p>
            <a:pPr lvl="1"/>
            <a:r>
              <a:rPr lang="it-IT" dirty="0" smtClean="0"/>
              <a:t>Verbali</a:t>
            </a:r>
          </a:p>
          <a:p>
            <a:pPr lvl="1"/>
            <a:r>
              <a:rPr lang="it-IT" dirty="0" err="1" smtClean="0"/>
              <a:t>Prassiche</a:t>
            </a:r>
            <a:endParaRPr lang="it-IT" dirty="0" smtClean="0"/>
          </a:p>
          <a:p>
            <a:r>
              <a:rPr lang="it-IT" dirty="0" smtClean="0"/>
              <a:t>Passaggi tra </a:t>
            </a:r>
            <a:r>
              <a:rPr lang="it-IT" dirty="0" err="1" smtClean="0"/>
              <a:t>IeFP</a:t>
            </a:r>
            <a:r>
              <a:rPr lang="it-IT" dirty="0" smtClean="0"/>
              <a:t> e FP – commissione permanente</a:t>
            </a:r>
          </a:p>
          <a:p>
            <a:r>
              <a:rPr lang="it-IT" dirty="0" smtClean="0"/>
              <a:t>Lotta alla dispersione</a:t>
            </a:r>
          </a:p>
          <a:p>
            <a:r>
              <a:rPr lang="it-IT" dirty="0" smtClean="0"/>
              <a:t>Successo </a:t>
            </a:r>
            <a:r>
              <a:rPr lang="it-IT" dirty="0" smtClean="0"/>
              <a:t>formativo</a:t>
            </a:r>
          </a:p>
          <a:p>
            <a:r>
              <a:rPr lang="it-IT" dirty="0" smtClean="0"/>
              <a:t>Problema del </a:t>
            </a:r>
            <a:r>
              <a:rPr lang="it-IT" dirty="0" err="1" smtClean="0"/>
              <a:t>riorientamento</a:t>
            </a:r>
            <a:r>
              <a:rPr lang="it-IT" dirty="0" smtClean="0"/>
              <a:t> (</a:t>
            </a:r>
            <a:r>
              <a:rPr lang="it-IT" smtClean="0"/>
              <a:t>posti disponibili)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7B9899"/>
                </a:solidFill>
              </a:rPr>
              <a:t>Una bussola per il futuro - AIB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56625" cy="4759325"/>
          </a:xfrm>
        </p:spPr>
        <p:txBody>
          <a:bodyPr>
            <a:normAutofit/>
          </a:bodyPr>
          <a:lstStyle/>
          <a:p>
            <a:pPr marL="0" indent="-274320" fontAlgn="auto">
              <a:spcBef>
                <a:spcPts val="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it-IT" dirty="0" smtClean="0">
              <a:solidFill>
                <a:srgbClr val="DD4B39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Serate di orientamento “chi scuola lavora” sulla base del principio che chi non è formato, non trova lavoro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err="1" smtClean="0"/>
              <a:t>PMI-day</a:t>
            </a:r>
            <a:r>
              <a:rPr lang="it-IT" dirty="0" smtClean="0"/>
              <a:t> in novembre per le classi 2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Richiesta di tecnici, artigiani, operai specializzati, </a:t>
            </a:r>
            <a:r>
              <a:rPr lang="it-IT" dirty="0" err="1" smtClean="0"/>
              <a:t>inpiegati</a:t>
            </a:r>
            <a:endParaRPr lang="it-IT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it-IT" dirty="0" smtClean="0"/>
              <a:t>Operaio ha funzione di controllo: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it-IT" dirty="0" smtClean="0"/>
              <a:t>Conoscenze informatiche</a:t>
            </a:r>
          </a:p>
          <a:p>
            <a:pPr marL="548640" lvl="1" indent="-274320" fontAlgn="auto">
              <a:spcAft>
                <a:spcPts val="0"/>
              </a:spcAft>
              <a:buFont typeface="Wingdings"/>
              <a:buChar char=""/>
              <a:defRPr/>
            </a:pPr>
            <a:r>
              <a:rPr lang="it-IT" dirty="0" smtClean="0"/>
              <a:t>Inglese base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/>
              <a:t>Una bussola per il futuro - ORIENTAMENTO</a:t>
            </a:r>
            <a:endParaRPr lang="it-IT" dirty="0"/>
          </a:p>
        </p:txBody>
      </p:sp>
      <p:sp>
        <p:nvSpPr>
          <p:cNvPr id="21507" name="Segnaposto contenuto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it-IT" smtClean="0"/>
              <a:t>Potenziare in orientamento percorsi di educazione alla scelta e conoscenza delle professioni</a:t>
            </a:r>
          </a:p>
          <a:p>
            <a:r>
              <a:rPr lang="it-IT" smtClean="0"/>
              <a:t>Orientare su attitudini, sul tempo da dedicare al lavoro, non sul voto</a:t>
            </a:r>
          </a:p>
          <a:p>
            <a:r>
              <a:rPr lang="it-IT" smtClean="0"/>
              <a:t>Esperienze personali pratiche negli ultimi 2 anni</a:t>
            </a:r>
          </a:p>
          <a:p>
            <a:r>
              <a:rPr lang="it-IT" smtClean="0"/>
              <a:t>Il tempo dedicato all’orientamento non è mai tempo perso</a:t>
            </a:r>
          </a:p>
          <a:p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89</TotalTime>
  <Words>380</Words>
  <Application>Microsoft Office PowerPoint</Application>
  <PresentationFormat>Presentazione su schermo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Città</vt:lpstr>
      <vt:lpstr>IeFP</vt:lpstr>
      <vt:lpstr>Diapositiva 2</vt:lpstr>
      <vt:lpstr>Una bussola per il futuro - RL</vt:lpstr>
      <vt:lpstr>Una bussola per il futuro -USP</vt:lpstr>
      <vt:lpstr>Una bussola per il futuro - CREMIT</vt:lpstr>
      <vt:lpstr>Una bussola per il futuro - CFP</vt:lpstr>
      <vt:lpstr>Una bussola per il futuro IeFP</vt:lpstr>
      <vt:lpstr>Una bussola per il futuro - AIB</vt:lpstr>
      <vt:lpstr>Una bussola per il futuro - ORIENTAMENTO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IeFP</dc:title>
  <dc:creator>amm-mazzolif</dc:creator>
  <cp:lastModifiedBy>ICEdolo</cp:lastModifiedBy>
  <cp:revision>11</cp:revision>
  <dcterms:created xsi:type="dcterms:W3CDTF">2014-10-30T10:24:48Z</dcterms:created>
  <dcterms:modified xsi:type="dcterms:W3CDTF">2014-10-30T13:19:54Z</dcterms:modified>
</cp:coreProperties>
</file>