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BEAA8-D470-4698-AAE6-27160AA294DE}" type="datetimeFigureOut">
              <a:rPr lang="it-IT" smtClean="0"/>
              <a:t>30/10/2014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005-48FD-436A-A55E-0CF504CAAD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BEAA8-D470-4698-AAE6-27160AA294DE}" type="datetimeFigureOut">
              <a:rPr lang="it-IT" smtClean="0"/>
              <a:t>30/10/2014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005-48FD-436A-A55E-0CF504CAAD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BEAA8-D470-4698-AAE6-27160AA294DE}" type="datetimeFigureOut">
              <a:rPr lang="it-IT" smtClean="0"/>
              <a:t>30/10/2014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005-48FD-436A-A55E-0CF504CAAD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BEAA8-D470-4698-AAE6-27160AA294DE}" type="datetimeFigureOut">
              <a:rPr lang="it-IT" smtClean="0"/>
              <a:t>30/10/2014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005-48FD-436A-A55E-0CF504CAAD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BEAA8-D470-4698-AAE6-27160AA294DE}" type="datetimeFigureOut">
              <a:rPr lang="it-IT" smtClean="0"/>
              <a:t>30/10/2014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005-48FD-436A-A55E-0CF504CAAD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BEAA8-D470-4698-AAE6-27160AA294DE}" type="datetimeFigureOut">
              <a:rPr lang="it-IT" smtClean="0"/>
              <a:t>30/10/2014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005-48FD-436A-A55E-0CF504CAAD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BEAA8-D470-4698-AAE6-27160AA294DE}" type="datetimeFigureOut">
              <a:rPr lang="it-IT" smtClean="0"/>
              <a:t>30/10/2014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005-48FD-436A-A55E-0CF504CAAD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BEAA8-D470-4698-AAE6-27160AA294DE}" type="datetimeFigureOut">
              <a:rPr lang="it-IT" smtClean="0"/>
              <a:t>30/10/2014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005-48FD-436A-A55E-0CF504CAAD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BEAA8-D470-4698-AAE6-27160AA294DE}" type="datetimeFigureOut">
              <a:rPr lang="it-IT" smtClean="0"/>
              <a:t>30/10/2014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005-48FD-436A-A55E-0CF504CAAD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BEAA8-D470-4698-AAE6-27160AA294DE}" type="datetimeFigureOut">
              <a:rPr lang="it-IT" smtClean="0"/>
              <a:t>30/10/2014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005-48FD-436A-A55E-0CF504CAAD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BEAA8-D470-4698-AAE6-27160AA294DE}" type="datetimeFigureOut">
              <a:rPr lang="it-IT" smtClean="0"/>
              <a:t>30/10/2014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B5005-48FD-436A-A55E-0CF504CAAD54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DBEAA8-D470-4698-AAE6-27160AA294DE}" type="datetimeFigureOut">
              <a:rPr lang="it-IT" smtClean="0"/>
              <a:t>30/10/2014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B5005-48FD-436A-A55E-0CF504CAAD54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CENTRI </a:t>
            </a:r>
            <a:r>
              <a:rPr lang="it-IT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</a:t>
            </a:r>
            <a:r>
              <a:rPr lang="it-IT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FORMAZIONE PROFESSIONALE DEL TERRITORIO</a:t>
            </a:r>
            <a:endParaRPr lang="it-IT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Segnaposto numero diapositiva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5B0CB6A-357C-4864-9D1A-604D2F04C6F3}" type="slidenum">
              <a:rPr lang="it-IT"/>
              <a:pPr/>
              <a:t>1</a:t>
            </a:fld>
            <a:endParaRPr lang="it-IT"/>
          </a:p>
        </p:txBody>
      </p:sp>
      <p:pic>
        <p:nvPicPr>
          <p:cNvPr id="9220" name="Picture 4" descr="http://www.delbeneedelbello.it/Layout/Images/cartina_percorsi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1616075"/>
            <a:ext cx="4548188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Immagine 1" descr="Grafic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2000250"/>
            <a:ext cx="16414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Immagine 1" descr="Grafica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5715016"/>
            <a:ext cx="1706562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Immagine 1" descr="Grafic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3357563"/>
            <a:ext cx="16414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8" y="4686300"/>
            <a:ext cx="2278062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it-IT"/>
          </a:p>
        </p:txBody>
      </p:sp>
      <p:cxnSp>
        <p:nvCxnSpPr>
          <p:cNvPr id="18" name="Connettore 1 17"/>
          <p:cNvCxnSpPr/>
          <p:nvPr/>
        </p:nvCxnSpPr>
        <p:spPr>
          <a:xfrm flipV="1">
            <a:off x="3714744" y="5929330"/>
            <a:ext cx="3143272" cy="1920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Connettore 1 18"/>
          <p:cNvCxnSpPr/>
          <p:nvPr/>
        </p:nvCxnSpPr>
        <p:spPr>
          <a:xfrm>
            <a:off x="2463800" y="4951413"/>
            <a:ext cx="1965325" cy="47783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Connettore 1 19"/>
          <p:cNvCxnSpPr>
            <a:endCxn id="11271" idx="1"/>
          </p:cNvCxnSpPr>
          <p:nvPr/>
        </p:nvCxnSpPr>
        <p:spPr>
          <a:xfrm>
            <a:off x="4786313" y="3357563"/>
            <a:ext cx="2071687" cy="2857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Connettore 1 20"/>
          <p:cNvCxnSpPr/>
          <p:nvPr/>
        </p:nvCxnSpPr>
        <p:spPr>
          <a:xfrm>
            <a:off x="3357563" y="3873500"/>
            <a:ext cx="1500187" cy="84137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Rettangolo 43"/>
          <p:cNvSpPr/>
          <p:nvPr/>
        </p:nvSpPr>
        <p:spPr>
          <a:xfrm>
            <a:off x="2000250" y="5643563"/>
            <a:ext cx="571500" cy="428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rgbClr val="FFFFFF"/>
              </a:solidFill>
            </a:endParaRPr>
          </a:p>
        </p:txBody>
      </p:sp>
      <p:cxnSp>
        <p:nvCxnSpPr>
          <p:cNvPr id="22" name="Connettore 1 21"/>
          <p:cNvCxnSpPr/>
          <p:nvPr/>
        </p:nvCxnSpPr>
        <p:spPr>
          <a:xfrm rot="10800000" flipV="1">
            <a:off x="1785919" y="6143624"/>
            <a:ext cx="1857395" cy="28577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357158" y="6357958"/>
            <a:ext cx="1357312" cy="276225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rPr>
              <a:t>I.I.S. Olivelli Putelli</a:t>
            </a:r>
          </a:p>
        </p:txBody>
      </p:sp>
      <p:pic>
        <p:nvPicPr>
          <p:cNvPr id="9235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71750" y="3214688"/>
            <a:ext cx="787400" cy="79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6" name="Picture 28" descr="http://extra.iisbreno.it/Taglia.jpg"/>
          <p:cNvPicPr>
            <a:picLocks noChangeAspect="1" noChangeArrowheads="1"/>
          </p:cNvPicPr>
          <p:nvPr/>
        </p:nvPicPr>
        <p:blipFill>
          <a:blip r:embed="rId7"/>
          <a:srcRect l="14815" r="18518"/>
          <a:stretch>
            <a:fillRect/>
          </a:stretch>
        </p:blipFill>
        <p:spPr bwMode="auto">
          <a:xfrm>
            <a:off x="6286500" y="4429125"/>
            <a:ext cx="64293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Connettore 1 28"/>
          <p:cNvCxnSpPr/>
          <p:nvPr/>
        </p:nvCxnSpPr>
        <p:spPr>
          <a:xfrm flipV="1">
            <a:off x="4500563" y="4786313"/>
            <a:ext cx="1785937" cy="6080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Connettore 1 41"/>
          <p:cNvCxnSpPr/>
          <p:nvPr/>
        </p:nvCxnSpPr>
        <p:spPr>
          <a:xfrm flipV="1">
            <a:off x="5857875" y="2357438"/>
            <a:ext cx="1000125" cy="21431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olo 1"/>
          <p:cNvSpPr>
            <a:spLocks noGrp="1"/>
          </p:cNvSpPr>
          <p:nvPr>
            <p:ph type="title"/>
          </p:nvPr>
        </p:nvSpPr>
        <p:spPr>
          <a:xfrm>
            <a:off x="1071563" y="357188"/>
            <a:ext cx="8229600" cy="1143000"/>
          </a:xfrm>
        </p:spPr>
        <p:txBody>
          <a:bodyPr/>
          <a:lstStyle/>
          <a:p>
            <a:pPr eaLnBrk="1" hangingPunct="1"/>
            <a:r>
              <a:rPr lang="it-IT" smtClean="0"/>
              <a:t>        Pontedilegno</a:t>
            </a:r>
          </a:p>
        </p:txBody>
      </p:sp>
      <p:pic>
        <p:nvPicPr>
          <p:cNvPr id="10243" name="Immagine 1" descr="Grafic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428625"/>
            <a:ext cx="30781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500063" y="1643063"/>
          <a:ext cx="8143875" cy="1836103"/>
        </p:xfrm>
        <a:graphic>
          <a:graphicData uri="http://schemas.openxmlformats.org/drawingml/2006/table">
            <a:tbl>
              <a:tblPr/>
              <a:tblGrid>
                <a:gridCol w="4429125"/>
                <a:gridCol w="3714750"/>
              </a:tblGrid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Qualifica triennale</a:t>
                      </a: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+ 4° anno - diploma</a:t>
                      </a: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Operatore della Ristorazione – Preparazione pasti</a:t>
                      </a: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Tecnico Servizi di Cucina</a:t>
                      </a: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Operatore della Ristorazione – Servizi Sala Bar</a:t>
                      </a: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Tecnico Servizi di Sala Bar</a:t>
                      </a: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" name="Tabella 7"/>
          <p:cNvGraphicFramePr>
            <a:graphicFrameLocks noGrp="1"/>
          </p:cNvGraphicFramePr>
          <p:nvPr/>
        </p:nvGraphicFramePr>
        <p:xfrm>
          <a:off x="500063" y="3929063"/>
          <a:ext cx="8143932" cy="1104585"/>
        </p:xfrm>
        <a:graphic>
          <a:graphicData uri="http://schemas.openxmlformats.org/drawingml/2006/table">
            <a:tbl>
              <a:tblPr/>
              <a:tblGrid>
                <a:gridCol w="8143932"/>
              </a:tblGrid>
              <a:tr h="373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400" b="1" dirty="0" smtClean="0">
                          <a:latin typeface="Calibri"/>
                          <a:ea typeface="Times New Roman"/>
                        </a:rPr>
                        <a:t>Diploma</a:t>
                      </a:r>
                      <a:r>
                        <a:rPr lang="it-IT" sz="2400" b="1" baseline="0" dirty="0" smtClean="0">
                          <a:latin typeface="Calibri"/>
                          <a:ea typeface="Times New Roman"/>
                        </a:rPr>
                        <a:t> quadriennale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30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400" dirty="0" smtClean="0">
                          <a:latin typeface="Tw Cen MT" pitchFamily="34" charset="0"/>
                        </a:rPr>
                        <a:t>Tecnico dei Servizi di Animazione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400" dirty="0" err="1" smtClean="0">
                          <a:latin typeface="Tw Cen MT" pitchFamily="34" charset="0"/>
                        </a:rPr>
                        <a:t>turistico-sportiva</a:t>
                      </a:r>
                      <a:r>
                        <a:rPr lang="it-IT" sz="2400" dirty="0" smtClean="0">
                          <a:latin typeface="Tw Cen MT" pitchFamily="34" charset="0"/>
                        </a:rPr>
                        <a:t> e del tempo libero 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6" name="Picture 2" descr="http://www.cfpzanardelli.it/images/stories/Sedi/informazioni/ponte-di-legn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5286375"/>
            <a:ext cx="1905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7" name="CasellaDiTesto 9"/>
          <p:cNvSpPr txBox="1">
            <a:spLocks noChangeArrowheads="1"/>
          </p:cNvSpPr>
          <p:nvPr/>
        </p:nvSpPr>
        <p:spPr bwMode="auto">
          <a:xfrm>
            <a:off x="4000500" y="5786438"/>
            <a:ext cx="22272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2800"/>
              <a:t>RESIDENZIALE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olo 1"/>
          <p:cNvSpPr>
            <a:spLocks noGrp="1"/>
          </p:cNvSpPr>
          <p:nvPr>
            <p:ph type="title"/>
          </p:nvPr>
        </p:nvSpPr>
        <p:spPr>
          <a:xfrm>
            <a:off x="571500" y="285750"/>
            <a:ext cx="8229600" cy="1143000"/>
          </a:xfrm>
        </p:spPr>
        <p:txBody>
          <a:bodyPr/>
          <a:lstStyle/>
          <a:p>
            <a:pPr eaLnBrk="1" hangingPunct="1"/>
            <a:r>
              <a:rPr lang="it-IT" smtClean="0"/>
              <a:t>        Edolo </a:t>
            </a:r>
          </a:p>
        </p:txBody>
      </p:sp>
      <p:pic>
        <p:nvPicPr>
          <p:cNvPr id="11267" name="Immagine 1" descr="Grafic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85750"/>
            <a:ext cx="348773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571500" y="2500313"/>
          <a:ext cx="8143875" cy="2731771"/>
        </p:xfrm>
        <a:graphic>
          <a:graphicData uri="http://schemas.openxmlformats.org/drawingml/2006/table">
            <a:tbl>
              <a:tblPr/>
              <a:tblGrid>
                <a:gridCol w="4429125"/>
                <a:gridCol w="3714750"/>
              </a:tblGrid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Qualifica triennale</a:t>
                      </a: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+ 4° anno - diploma</a:t>
                      </a: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Operatore alla riparazione di veicoli a motore</a:t>
                      </a: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Tecnico Riparatore di veicoli a motore </a:t>
                      </a: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5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Operatore del Benessere – Acconciatore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Tecnico dell’Acconciatura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Operatore del Benessere – Estetista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Tecnico dei trattamenti estetici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/>
              <a:t>Cemmo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285750"/>
            <a:ext cx="1500187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714375" y="1928813"/>
          <a:ext cx="8001055" cy="3230880"/>
        </p:xfrm>
        <a:graphic>
          <a:graphicData uri="http://schemas.openxmlformats.org/drawingml/2006/table">
            <a:tbl>
              <a:tblPr/>
              <a:tblGrid>
                <a:gridCol w="800105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000" b="1" dirty="0">
                          <a:latin typeface="Calibri"/>
                          <a:ea typeface="Times New Roman"/>
                        </a:rPr>
                        <a:t>Qualifica triennale</a:t>
                      </a:r>
                      <a:endParaRPr lang="it-IT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742950" lvl="1" indent="-285750" defTabSz="457200">
                        <a:buFont typeface="Arial" charset="0"/>
                        <a:buNone/>
                      </a:pPr>
                      <a:r>
                        <a:rPr lang="it-IT" sz="2400" dirty="0" smtClean="0">
                          <a:latin typeface="Tw Cen MT" pitchFamily="34" charset="0"/>
                        </a:rPr>
                        <a:t>Operatore </a:t>
                      </a:r>
                      <a:r>
                        <a:rPr lang="it-IT" sz="2400" dirty="0" smtClean="0">
                          <a:latin typeface="Tw Cen MT" pitchFamily="34" charset="0"/>
                        </a:rPr>
                        <a:t>Elettrico</a:t>
                      </a:r>
                      <a:endParaRPr lang="it-IT" sz="2400" dirty="0" smtClean="0">
                        <a:latin typeface="Tw Cen MT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742950" lvl="1" indent="-285750" defTabSz="457200">
                        <a:buFont typeface="Arial" charset="0"/>
                        <a:buNone/>
                      </a:pPr>
                      <a:r>
                        <a:rPr lang="it-IT" sz="2400" dirty="0" smtClean="0">
                          <a:latin typeface="Tw Cen MT" pitchFamily="34" charset="0"/>
                        </a:rPr>
                        <a:t>Operatore di Impianti Termoidraulici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742950" lvl="1" indent="-285750" defTabSz="457200">
                        <a:buFont typeface="Arial" charset="0"/>
                        <a:buNone/>
                      </a:pPr>
                      <a:r>
                        <a:rPr lang="it-IT" sz="2400" dirty="0" smtClean="0">
                          <a:latin typeface="Tw Cen MT" pitchFamily="34" charset="0"/>
                        </a:rPr>
                        <a:t>Operatore del Legno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742950" marR="0" lvl="1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it-IT" sz="2400" dirty="0" smtClean="0">
                          <a:latin typeface="Tw Cen MT" pitchFamily="34" charset="0"/>
                        </a:rPr>
                        <a:t>Operatore meccanico - addetto alle macchine utensili </a:t>
                      </a:r>
                      <a:endParaRPr lang="it-IT" sz="2400" dirty="0" smtClean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742950" lvl="1" indent="-285750" defTabSz="457200">
                        <a:buFont typeface="Arial" charset="0"/>
                        <a:buNone/>
                      </a:pPr>
                      <a:r>
                        <a:rPr lang="it-IT" sz="2400" dirty="0" smtClean="0">
                          <a:latin typeface="Tw Cen MT" pitchFamily="34" charset="0"/>
                        </a:rPr>
                        <a:t>Operatore Agricolo – Coltivazioni arboree, erbacee, ortofloricole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742950" marR="0" lvl="1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it-IT" sz="2400" dirty="0" smtClean="0">
                          <a:latin typeface="Tw Cen MT" pitchFamily="34" charset="0"/>
                        </a:rPr>
                        <a:t>Operatore della trasformazione agroalimentare – Lattiero casearia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/>
              <a:t>Breno</a:t>
            </a:r>
          </a:p>
        </p:txBody>
      </p:sp>
      <p:pic>
        <p:nvPicPr>
          <p:cNvPr id="1433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1500" y="500063"/>
            <a:ext cx="40306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571472" y="2714625"/>
          <a:ext cx="8143903" cy="3571877"/>
        </p:xfrm>
        <a:graphic>
          <a:graphicData uri="http://schemas.openxmlformats.org/drawingml/2006/table">
            <a:tbl>
              <a:tblPr/>
              <a:tblGrid>
                <a:gridCol w="4429153"/>
                <a:gridCol w="3714750"/>
              </a:tblGrid>
              <a:tr h="373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Qualifica triennale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+ 4° anno - diploma</a:t>
                      </a: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Operatore Edile – Muratore Intonacatore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Tecnico Edile</a:t>
                      </a: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5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Operatore Edile – Addetto al restauro </a:t>
                      </a:r>
                      <a:endParaRPr kumimoji="0" lang="it-I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Tecnico Edile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5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Times New Roman" pitchFamily="18" charset="0"/>
                        </a:rPr>
                        <a:t>Operatore del legno – manutenzione di immobili</a:t>
                      </a: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5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Times New Roman" pitchFamily="18" charset="0"/>
                        </a:rPr>
                        <a:t>Operatore di impianti termoidraulici</a:t>
                      </a: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/>
              <a:t>Breno</a:t>
            </a:r>
          </a:p>
        </p:txBody>
      </p:sp>
      <p:pic>
        <p:nvPicPr>
          <p:cNvPr id="15363" name="Picture 28" descr="http://extra.iisbreno.it/Tagl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85750"/>
            <a:ext cx="30003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642938" y="3286125"/>
          <a:ext cx="7858180" cy="1553592"/>
        </p:xfrm>
        <a:graphic>
          <a:graphicData uri="http://schemas.openxmlformats.org/drawingml/2006/table">
            <a:tbl>
              <a:tblPr/>
              <a:tblGrid>
                <a:gridCol w="7858180"/>
              </a:tblGrid>
              <a:tr h="263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400" b="1" dirty="0">
                          <a:latin typeface="Calibri"/>
                          <a:ea typeface="Times New Roman"/>
                        </a:rPr>
                        <a:t>Qualifica triennale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dirty="0" smtClean="0">
                          <a:latin typeface="Tw Cen MT" pitchFamily="34" charset="0"/>
                        </a:rPr>
                        <a:t>Operatore Meccanico – addetto alle macchine utensili </a:t>
                      </a:r>
                      <a:endParaRPr lang="it-IT" sz="2400" dirty="0">
                        <a:latin typeface="Times New Roman"/>
                        <a:ea typeface="Times New Roman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dirty="0" smtClean="0">
                          <a:latin typeface="Tw Cen MT" pitchFamily="34" charset="0"/>
                        </a:rPr>
                        <a:t>Operatore elettrico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olo 1"/>
          <p:cNvSpPr>
            <a:spLocks noGrp="1"/>
          </p:cNvSpPr>
          <p:nvPr>
            <p:ph type="title"/>
          </p:nvPr>
        </p:nvSpPr>
        <p:spPr>
          <a:xfrm>
            <a:off x="2357438" y="285750"/>
            <a:ext cx="8229600" cy="1143000"/>
          </a:xfrm>
        </p:spPr>
        <p:txBody>
          <a:bodyPr/>
          <a:lstStyle/>
          <a:p>
            <a:pPr eaLnBrk="1" hangingPunct="1"/>
            <a:r>
              <a:rPr lang="it-IT" smtClean="0"/>
              <a:t>Darfo Boario Terme</a:t>
            </a:r>
          </a:p>
        </p:txBody>
      </p:sp>
      <p:pic>
        <p:nvPicPr>
          <p:cNvPr id="16387" name="Immagine 1" descr="Grafic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85750"/>
            <a:ext cx="348773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571472" y="2071678"/>
          <a:ext cx="8358187" cy="2499360"/>
        </p:xfrm>
        <a:graphic>
          <a:graphicData uri="http://schemas.openxmlformats.org/drawingml/2006/table">
            <a:tbl>
              <a:tblPr/>
              <a:tblGrid>
                <a:gridCol w="4938712"/>
                <a:gridCol w="3419475"/>
              </a:tblGrid>
              <a:tr h="179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Qualifica triennale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+ 4° anno - diploma Tecnico</a:t>
                      </a: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Operatore del Benessere – Acconciatore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Tecnico dell’Acconciatura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Operatore del Benessere – Estetista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Arial" charset="0"/>
                        </a:rPr>
                        <a:t>Tecnico dei trattamenti estetici</a:t>
                      </a:r>
                      <a:endParaRPr kumimoji="0" lang="it-IT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Times New Roman" pitchFamily="18" charset="0"/>
                        </a:rPr>
                        <a:t>Operatore Amministrativo Segretariale</a:t>
                      </a:r>
                      <a:endParaRPr kumimoji="0" 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w Cen MT" pitchFamily="34" charset="0"/>
                          <a:cs typeface="Times New Roman" pitchFamily="18" charset="0"/>
                        </a:rPr>
                        <a:t>Tecnico Dei Servizi D’impresa</a:t>
                      </a:r>
                      <a:endParaRPr kumimoji="0" lang="it-IT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w Cen MT" pitchFamily="34" charset="0"/>
                        <a:cs typeface="Times New Roman" pitchFamily="18" charset="0"/>
                      </a:endParaRPr>
                    </a:p>
                  </a:txBody>
                  <a:tcPr marL="67332" marR="673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571472" y="5143512"/>
          <a:ext cx="8358246" cy="1097280"/>
        </p:xfrm>
        <a:graphic>
          <a:graphicData uri="http://schemas.openxmlformats.org/drawingml/2006/table">
            <a:tbl>
              <a:tblPr/>
              <a:tblGrid>
                <a:gridCol w="8358246"/>
              </a:tblGrid>
              <a:tr h="263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400" b="1" dirty="0">
                          <a:latin typeface="Calibri"/>
                          <a:ea typeface="Times New Roman"/>
                        </a:rPr>
                        <a:t>Qualifica triennale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93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b="0" dirty="0" smtClean="0">
                          <a:latin typeface="Tw Cen MT" pitchFamily="34" charset="0"/>
                          <a:ea typeface="Times New Roman"/>
                        </a:rPr>
                        <a:t>OPERATORE DELLE LAVORAZIONI ARTISTICHE – </a:t>
                      </a:r>
                      <a:r>
                        <a:rPr lang="it-IT" sz="2400" b="1" dirty="0" smtClean="0">
                          <a:latin typeface="Tw Cen MT" pitchFamily="34" charset="0"/>
                          <a:ea typeface="Times New Roman"/>
                        </a:rPr>
                        <a:t>METALLI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b="0" dirty="0" smtClean="0">
                          <a:latin typeface="Tw Cen MT" pitchFamily="34" charset="0"/>
                          <a:ea typeface="Times New Roman"/>
                        </a:rPr>
                        <a:t>(con </a:t>
                      </a:r>
                      <a:r>
                        <a:rPr lang="it-IT" sz="2400" b="0" dirty="0" err="1" smtClean="0">
                          <a:latin typeface="Tw Cen MT" pitchFamily="34" charset="0"/>
                          <a:ea typeface="Times New Roman"/>
                        </a:rPr>
                        <a:t>Scuolainfucina</a:t>
                      </a:r>
                      <a:r>
                        <a:rPr lang="it-IT" sz="2400" b="0" dirty="0" smtClean="0">
                          <a:latin typeface="Tw Cen MT" pitchFamily="34" charset="0"/>
                          <a:ea typeface="Times New Roman"/>
                        </a:rPr>
                        <a:t> </a:t>
                      </a:r>
                      <a:r>
                        <a:rPr lang="it-IT" sz="2400" b="0" dirty="0" err="1" smtClean="0">
                          <a:latin typeface="Tw Cen MT" pitchFamily="34" charset="0"/>
                          <a:ea typeface="Times New Roman"/>
                        </a:rPr>
                        <a:t>Bienno</a:t>
                      </a:r>
                      <a:r>
                        <a:rPr lang="it-IT" sz="2400" b="0" dirty="0" smtClean="0">
                          <a:latin typeface="Tw Cen MT" pitchFamily="34" charset="0"/>
                          <a:ea typeface="Times New Roman"/>
                        </a:rPr>
                        <a:t> e Simulatore d’Impresa)</a:t>
                      </a:r>
                      <a:endParaRPr lang="it-IT" sz="1600" b="0" dirty="0">
                        <a:latin typeface="Tw Cen MT" pitchFamily="34" charset="0"/>
                        <a:ea typeface="Times New Roman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/>
              <a:t>IIS Olivelli-Putelli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642938" y="2928938"/>
          <a:ext cx="7858180" cy="1553592"/>
        </p:xfrm>
        <a:graphic>
          <a:graphicData uri="http://schemas.openxmlformats.org/drawingml/2006/table">
            <a:tbl>
              <a:tblPr/>
              <a:tblGrid>
                <a:gridCol w="7858180"/>
              </a:tblGrid>
              <a:tr h="263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2400" b="1" dirty="0">
                          <a:latin typeface="Calibri"/>
                          <a:ea typeface="Times New Roman"/>
                        </a:rPr>
                        <a:t>Qualifica triennale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916">
                <a:tc>
                  <a:txBody>
                    <a:bodyPr/>
                    <a:lstStyle/>
                    <a:p>
                      <a:pPr marL="742950" lvl="1" indent="-285750" defTabSz="457200">
                        <a:buFont typeface="Arial" charset="0"/>
                        <a:buNone/>
                      </a:pPr>
                      <a:r>
                        <a:rPr lang="it-IT" sz="2400" dirty="0" smtClean="0">
                          <a:latin typeface="Tw Cen MT" pitchFamily="34" charset="0"/>
                        </a:rPr>
                        <a:t>Operatore della Ristorazione – Preparazione pasti</a:t>
                      </a:r>
                      <a:endParaRPr lang="it-IT" sz="2400" dirty="0">
                        <a:latin typeface="Tw Cen MT" pitchFamily="34" charset="0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916">
                <a:tc>
                  <a:txBody>
                    <a:bodyPr/>
                    <a:lstStyle/>
                    <a:p>
                      <a:pPr marL="742950" lvl="1" indent="-285750" defTabSz="457200">
                        <a:buFont typeface="Arial" charset="0"/>
                        <a:buNone/>
                      </a:pPr>
                      <a:r>
                        <a:rPr lang="it-IT" sz="2400" dirty="0" smtClean="0">
                          <a:latin typeface="Tw Cen MT" pitchFamily="34" charset="0"/>
                        </a:rPr>
                        <a:t>Operatore della Ristorazione – Servizi Sala Bar</a:t>
                      </a:r>
                      <a:endParaRPr lang="it-IT" sz="2400" dirty="0">
                        <a:latin typeface="Tw Cen MT" pitchFamily="34" charset="0"/>
                      </a:endParaRPr>
                    </a:p>
                  </a:txBody>
                  <a:tcPr marL="67332" marR="6733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REQUISITI DI ACCESSO</a:t>
            </a:r>
            <a:endParaRPr lang="it-IT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5" name="Segnaposto contenuto 2"/>
          <p:cNvSpPr>
            <a:spLocks noGrp="1"/>
          </p:cNvSpPr>
          <p:nvPr>
            <p:ph idx="1"/>
          </p:nvPr>
        </p:nvSpPr>
        <p:spPr>
          <a:xfrm>
            <a:off x="5072063" y="1643063"/>
            <a:ext cx="3543300" cy="452596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it-IT" smtClean="0"/>
              <a:t>PASSIONE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it-IT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it-IT" smtClean="0"/>
              <a:t>VOLONTA’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it-IT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it-IT" smtClean="0"/>
              <a:t>FIDUCIA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it-IT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it-IT" smtClean="0"/>
              <a:t>TEMPO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it-IT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it-IT" smtClean="0"/>
              <a:t>FATICA</a:t>
            </a:r>
          </a:p>
        </p:txBody>
      </p:sp>
      <p:sp>
        <p:nvSpPr>
          <p:cNvPr id="18436" name="Segnaposto numero diapositiva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E83D221-3B0B-4B33-8DA4-F4C1AE0FFC4D}" type="slidenum">
              <a:rPr lang="it-IT"/>
              <a:pPr/>
              <a:t>9</a:t>
            </a:fld>
            <a:endParaRPr lang="it-IT"/>
          </a:p>
        </p:txBody>
      </p:sp>
      <p:pic>
        <p:nvPicPr>
          <p:cNvPr id="18437" name="Picture 2" descr="F:\SCUOLA\eccellenze x competere\P32100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249363"/>
            <a:ext cx="3884612" cy="257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2" descr="E:\Campinato italiano Bologna2009\Gara finale nazionale arte edile SAIE Bologna 2009 0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3929063"/>
            <a:ext cx="3884612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256</Words>
  <Application>Microsoft Office PowerPoint</Application>
  <PresentationFormat>Presentazione su schermo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Tema di Office</vt:lpstr>
      <vt:lpstr>I CENTRI DI FORMAZIONE PROFESSIONALE DEL TERRITORIO</vt:lpstr>
      <vt:lpstr>        Pontedilegno</vt:lpstr>
      <vt:lpstr>        Edolo </vt:lpstr>
      <vt:lpstr>Cemmo</vt:lpstr>
      <vt:lpstr>Breno</vt:lpstr>
      <vt:lpstr>Breno</vt:lpstr>
      <vt:lpstr>Darfo Boario Terme</vt:lpstr>
      <vt:lpstr>IIS Olivelli-Putelli</vt:lpstr>
      <vt:lpstr>REQUISITI DI ACCESSO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CENTRI DI FORMAZIONE PROFESSIONALE DEL TERRITORIO</dc:title>
  <dc:creator>amm-mazzolif</dc:creator>
  <cp:lastModifiedBy>amm-mazzolif</cp:lastModifiedBy>
  <cp:revision>1</cp:revision>
  <dcterms:created xsi:type="dcterms:W3CDTF">2014-10-30T11:54:18Z</dcterms:created>
  <dcterms:modified xsi:type="dcterms:W3CDTF">2014-10-30T11:55:05Z</dcterms:modified>
</cp:coreProperties>
</file>